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57" r:id="rId8"/>
    <p:sldId id="261" r:id="rId9"/>
    <p:sldId id="26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50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16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45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24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48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111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871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639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50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28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5D61C-E146-4C14-AADD-D984A0FBA611}" type="datetimeFigureOut">
              <a:rPr lang="nl-NL" smtClean="0"/>
              <a:t>17-3-2021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F739-FA2C-4312-BCE3-79A52A2472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7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DgZJXciB2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4.3 de molaire massa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642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mol?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dozijn = 12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Een mol = 6 x 10</a:t>
            </a:r>
            <a:r>
              <a:rPr lang="nl-NL" baseline="30000" dirty="0" smtClean="0"/>
              <a:t>23</a:t>
            </a:r>
            <a:r>
              <a:rPr lang="nl-NL" dirty="0" smtClean="0"/>
              <a:t> 	(een zes met 23 nullen)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de scheikunde rekenen we met mol als hoeveelheid moleculen.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494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Molecuulmassa  en molaire massa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M</a:t>
            </a:r>
            <a:r>
              <a:rPr lang="nl-NL" baseline="-25000" dirty="0" err="1" smtClean="0"/>
              <a:t>water</a:t>
            </a:r>
            <a:r>
              <a:rPr lang="nl-NL" dirty="0" smtClean="0"/>
              <a:t> = 2 x 1 + 1 x 16 = 18 u			(H</a:t>
            </a:r>
            <a:r>
              <a:rPr lang="nl-NL" baseline="-25000" dirty="0" smtClean="0"/>
              <a:t>2</a:t>
            </a:r>
            <a:r>
              <a:rPr lang="nl-NL" dirty="0" smtClean="0"/>
              <a:t>O)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1 mol water weegt 18 gram.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filmpje mol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66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Bereken de molaire massa van (denk aan het gebruik van de juiste eenheid)</a:t>
            </a:r>
          </a:p>
          <a:p>
            <a:pPr marL="514350" indent="-514350">
              <a:buAutoNum type="alphaLcPeriod"/>
            </a:pPr>
            <a:r>
              <a:rPr lang="nl-NL" dirty="0" smtClean="0"/>
              <a:t>Fosforzuur </a:t>
            </a:r>
            <a:r>
              <a:rPr lang="nl-NL" dirty="0"/>
              <a:t>(H</a:t>
            </a:r>
            <a:r>
              <a:rPr lang="nl-NL" baseline="-25000" dirty="0"/>
              <a:t>3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b. Glucose </a:t>
            </a:r>
            <a:r>
              <a:rPr lang="nl-NL" dirty="0"/>
              <a:t>(C</a:t>
            </a:r>
            <a:r>
              <a:rPr lang="nl-NL" baseline="-25000" dirty="0"/>
              <a:t>6</a:t>
            </a:r>
            <a:r>
              <a:rPr lang="nl-NL" dirty="0"/>
              <a:t>H</a:t>
            </a:r>
            <a:r>
              <a:rPr lang="nl-NL" baseline="-25000" dirty="0"/>
              <a:t>12</a:t>
            </a:r>
            <a:r>
              <a:rPr lang="nl-NL" dirty="0"/>
              <a:t>O</a:t>
            </a:r>
            <a:r>
              <a:rPr lang="nl-NL" baseline="-25000" dirty="0"/>
              <a:t>6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c. Penicilline </a:t>
            </a:r>
            <a:r>
              <a:rPr lang="nl-NL" dirty="0"/>
              <a:t>(C</a:t>
            </a:r>
            <a:r>
              <a:rPr lang="nl-NL" baseline="-25000" dirty="0"/>
              <a:t>16</a:t>
            </a:r>
            <a:r>
              <a:rPr lang="nl-NL" dirty="0"/>
              <a:t>H</a:t>
            </a:r>
            <a:r>
              <a:rPr lang="nl-NL" baseline="-25000" dirty="0"/>
              <a:t>18</a:t>
            </a:r>
            <a:r>
              <a:rPr lang="nl-NL" dirty="0"/>
              <a:t>N</a:t>
            </a:r>
            <a:r>
              <a:rPr lang="nl-NL" baseline="-25000" dirty="0"/>
              <a:t>2</a:t>
            </a:r>
            <a:r>
              <a:rPr lang="nl-NL" dirty="0"/>
              <a:t>O</a:t>
            </a:r>
            <a:r>
              <a:rPr lang="nl-NL" baseline="-25000" dirty="0"/>
              <a:t>4</a:t>
            </a:r>
            <a:r>
              <a:rPr lang="nl-NL" dirty="0"/>
              <a:t>S)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115799" y="3262630"/>
            <a:ext cx="50273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M H</a:t>
            </a:r>
            <a:r>
              <a:rPr lang="pt-BR" sz="2400" baseline="-25000" dirty="0" smtClean="0">
                <a:solidFill>
                  <a:srgbClr val="FF0000"/>
                </a:solidFill>
              </a:rPr>
              <a:t>3</a:t>
            </a:r>
            <a:r>
              <a:rPr lang="pt-BR" sz="2400" dirty="0" smtClean="0">
                <a:solidFill>
                  <a:srgbClr val="FF0000"/>
                </a:solidFill>
              </a:rPr>
              <a:t>PO</a:t>
            </a:r>
            <a:r>
              <a:rPr lang="pt-BR" sz="2400" baseline="-25000" dirty="0" smtClean="0">
                <a:solidFill>
                  <a:srgbClr val="FF0000"/>
                </a:solidFill>
              </a:rPr>
              <a:t>4</a:t>
            </a:r>
            <a:r>
              <a:rPr lang="pt-BR" sz="2400" dirty="0" smtClean="0">
                <a:solidFill>
                  <a:srgbClr val="FF0000"/>
                </a:solidFill>
              </a:rPr>
              <a:t> = 3 x 1 + 1 x 31 + 4 x 16 = 98 g</a:t>
            </a:r>
          </a:p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115799" y="4263832"/>
            <a:ext cx="560922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M C</a:t>
            </a:r>
            <a:r>
              <a:rPr lang="pt-BR" sz="2400" baseline="-25000" dirty="0" smtClean="0">
                <a:solidFill>
                  <a:srgbClr val="FF0000"/>
                </a:solidFill>
              </a:rPr>
              <a:t>6</a:t>
            </a:r>
            <a:r>
              <a:rPr lang="pt-BR" sz="2400" dirty="0" smtClean="0">
                <a:solidFill>
                  <a:srgbClr val="FF0000"/>
                </a:solidFill>
              </a:rPr>
              <a:t>H</a:t>
            </a:r>
            <a:r>
              <a:rPr lang="pt-BR" sz="2400" baseline="-25000" dirty="0" smtClean="0">
                <a:solidFill>
                  <a:srgbClr val="FF0000"/>
                </a:solidFill>
              </a:rPr>
              <a:t>12</a:t>
            </a:r>
            <a:r>
              <a:rPr lang="pt-BR" sz="2400" dirty="0" smtClean="0">
                <a:solidFill>
                  <a:srgbClr val="FF0000"/>
                </a:solidFill>
              </a:rPr>
              <a:t>O</a:t>
            </a:r>
            <a:r>
              <a:rPr lang="pt-BR" sz="2400" baseline="-25000" dirty="0" smtClean="0">
                <a:solidFill>
                  <a:srgbClr val="FF0000"/>
                </a:solidFill>
              </a:rPr>
              <a:t>6</a:t>
            </a:r>
            <a:r>
              <a:rPr lang="pt-BR" sz="2400" dirty="0" smtClean="0">
                <a:solidFill>
                  <a:srgbClr val="FF0000"/>
                </a:solidFill>
              </a:rPr>
              <a:t>  = 6 x 12 + 12 x 1 + g x 16 = 180 g</a:t>
            </a: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115799" y="5265034"/>
            <a:ext cx="83134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M C</a:t>
            </a:r>
            <a:r>
              <a:rPr lang="pt-BR" sz="2400" baseline="-25000" dirty="0" smtClean="0">
                <a:solidFill>
                  <a:srgbClr val="FF0000"/>
                </a:solidFill>
              </a:rPr>
              <a:t>16</a:t>
            </a:r>
            <a:r>
              <a:rPr lang="pt-BR" sz="2400" dirty="0" smtClean="0">
                <a:solidFill>
                  <a:srgbClr val="FF0000"/>
                </a:solidFill>
              </a:rPr>
              <a:t>H</a:t>
            </a:r>
            <a:r>
              <a:rPr lang="pt-BR" sz="2400" baseline="-25000" dirty="0" smtClean="0">
                <a:solidFill>
                  <a:srgbClr val="FF0000"/>
                </a:solidFill>
              </a:rPr>
              <a:t>18</a:t>
            </a:r>
            <a:r>
              <a:rPr lang="pt-BR" sz="2400" dirty="0" smtClean="0">
                <a:solidFill>
                  <a:srgbClr val="FF0000"/>
                </a:solidFill>
              </a:rPr>
              <a:t>N</a:t>
            </a:r>
            <a:r>
              <a:rPr lang="pt-BR" sz="2400" baseline="-25000" dirty="0" smtClean="0">
                <a:solidFill>
                  <a:srgbClr val="FF0000"/>
                </a:solidFill>
              </a:rPr>
              <a:t>2</a:t>
            </a:r>
            <a:r>
              <a:rPr lang="pt-BR" sz="2400" dirty="0" smtClean="0">
                <a:solidFill>
                  <a:srgbClr val="FF0000"/>
                </a:solidFill>
              </a:rPr>
              <a:t>O</a:t>
            </a:r>
            <a:r>
              <a:rPr lang="pt-BR" sz="2400" baseline="-25000" dirty="0" smtClean="0">
                <a:solidFill>
                  <a:srgbClr val="FF0000"/>
                </a:solidFill>
              </a:rPr>
              <a:t>4</a:t>
            </a:r>
            <a:r>
              <a:rPr lang="pt-BR" sz="2400" dirty="0" smtClean="0">
                <a:solidFill>
                  <a:srgbClr val="FF0000"/>
                </a:solidFill>
              </a:rPr>
              <a:t>S = 16 x 12 + 18 x 1 + 2 x 14 + 4 x 16 + 1 x 32 = 334 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965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Bereken de molaire massa van (denk aan het gebruik van de juiste eenheid)</a:t>
            </a:r>
          </a:p>
          <a:p>
            <a:pPr marL="0" indent="0">
              <a:buNone/>
            </a:pPr>
            <a:r>
              <a:rPr lang="nl-NL" dirty="0" smtClean="0"/>
              <a:t>d. </a:t>
            </a:r>
            <a:r>
              <a:rPr lang="nl-NL" dirty="0" err="1" smtClean="0"/>
              <a:t>Difosforpentaoxide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e. Keukenzout </a:t>
            </a:r>
            <a:r>
              <a:rPr lang="nl-NL" dirty="0"/>
              <a:t>(</a:t>
            </a:r>
            <a:r>
              <a:rPr lang="nl-NL" dirty="0" err="1"/>
              <a:t>NaCl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f. Ethaan </a:t>
            </a:r>
            <a:r>
              <a:rPr lang="nl-NL" dirty="0"/>
              <a:t>(C</a:t>
            </a:r>
            <a:r>
              <a:rPr lang="nl-NL" baseline="-25000" dirty="0"/>
              <a:t>2</a:t>
            </a:r>
            <a:r>
              <a:rPr lang="nl-NL" dirty="0"/>
              <a:t>H</a:t>
            </a:r>
            <a:r>
              <a:rPr lang="nl-NL" baseline="-25000" dirty="0"/>
              <a:t>6</a:t>
            </a:r>
            <a:r>
              <a:rPr lang="nl-NL" dirty="0"/>
              <a:t>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115799" y="3089366"/>
            <a:ext cx="41857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M P</a:t>
            </a:r>
            <a:r>
              <a:rPr lang="pt-BR" sz="2400" baseline="-25000" dirty="0" smtClean="0">
                <a:solidFill>
                  <a:srgbClr val="FF0000"/>
                </a:solidFill>
              </a:rPr>
              <a:t>2</a:t>
            </a:r>
            <a:r>
              <a:rPr lang="pt-BR" sz="2400" dirty="0" smtClean="0">
                <a:solidFill>
                  <a:srgbClr val="FF0000"/>
                </a:solidFill>
              </a:rPr>
              <a:t>O</a:t>
            </a:r>
            <a:r>
              <a:rPr lang="pt-BR" sz="2400" baseline="-25000" dirty="0" smtClean="0">
                <a:solidFill>
                  <a:srgbClr val="FF0000"/>
                </a:solidFill>
              </a:rPr>
              <a:t>5</a:t>
            </a:r>
            <a:r>
              <a:rPr lang="pt-BR" sz="2400" dirty="0" smtClean="0">
                <a:solidFill>
                  <a:srgbClr val="FF0000"/>
                </a:solidFill>
              </a:rPr>
              <a:t>  = 2 x 31 + 5 x 16 = 142 g</a:t>
            </a:r>
          </a:p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1967753" y="4263832"/>
            <a:ext cx="41040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NaCl = 1 x 23 + 1 x 35,5 = 58,5 g</a:t>
            </a: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1967752" y="5438298"/>
            <a:ext cx="37994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M C</a:t>
            </a:r>
            <a:r>
              <a:rPr lang="pt-BR" sz="2400" baseline="-25000" dirty="0" smtClean="0">
                <a:solidFill>
                  <a:srgbClr val="FF0000"/>
                </a:solidFill>
              </a:rPr>
              <a:t>2</a:t>
            </a:r>
            <a:r>
              <a:rPr lang="pt-BR" sz="2400" dirty="0" smtClean="0">
                <a:solidFill>
                  <a:srgbClr val="FF0000"/>
                </a:solidFill>
              </a:rPr>
              <a:t>H</a:t>
            </a:r>
            <a:r>
              <a:rPr lang="pt-BR" sz="2400" baseline="-25000" dirty="0" smtClean="0">
                <a:solidFill>
                  <a:srgbClr val="FF0000"/>
                </a:solidFill>
              </a:rPr>
              <a:t>6</a:t>
            </a:r>
            <a:r>
              <a:rPr lang="pt-BR" sz="2400" dirty="0" smtClean="0">
                <a:solidFill>
                  <a:srgbClr val="FF0000"/>
                </a:solidFill>
              </a:rPr>
              <a:t> = 2 x 12 + 6 x 1 = 30 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03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21. Bereken de </a:t>
            </a:r>
            <a:r>
              <a:rPr lang="nl-NL" dirty="0" smtClean="0"/>
              <a:t>molaire massa </a:t>
            </a:r>
            <a:r>
              <a:rPr lang="nl-NL" dirty="0"/>
              <a:t>van (denk aan het gebruik van de juiste eenheid) :</a:t>
            </a:r>
          </a:p>
          <a:p>
            <a:pPr marL="0" indent="0">
              <a:buNone/>
            </a:pPr>
            <a:r>
              <a:rPr lang="nl-NL" dirty="0" smtClean="0"/>
              <a:t>a. Waterstofperoxide </a:t>
            </a:r>
            <a:r>
              <a:rPr lang="nl-NL" dirty="0"/>
              <a:t>(H</a:t>
            </a:r>
            <a:r>
              <a:rPr lang="nl-NL" baseline="-25000" dirty="0"/>
              <a:t>2</a:t>
            </a:r>
            <a:r>
              <a:rPr lang="nl-NL" dirty="0"/>
              <a:t>O</a:t>
            </a:r>
            <a:r>
              <a:rPr lang="nl-NL" baseline="-25000" dirty="0"/>
              <a:t>2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b. Zilver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115799" y="3193869"/>
            <a:ext cx="3817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M H</a:t>
            </a:r>
            <a:r>
              <a:rPr lang="pt-BR" sz="2400" baseline="-25000" dirty="0">
                <a:solidFill>
                  <a:srgbClr val="FF0000"/>
                </a:solidFill>
              </a:rPr>
              <a:t>2</a:t>
            </a:r>
            <a:r>
              <a:rPr lang="pt-BR" sz="2400" dirty="0">
                <a:solidFill>
                  <a:srgbClr val="FF0000"/>
                </a:solidFill>
              </a:rPr>
              <a:t>O</a:t>
            </a:r>
            <a:r>
              <a:rPr lang="pt-BR" sz="2400" baseline="-25000" dirty="0">
                <a:solidFill>
                  <a:srgbClr val="FF0000"/>
                </a:solidFill>
              </a:rPr>
              <a:t>2 </a:t>
            </a:r>
            <a:r>
              <a:rPr lang="pt-BR" sz="2400" dirty="0">
                <a:solidFill>
                  <a:srgbClr val="FF0000"/>
                </a:solidFill>
              </a:rPr>
              <a:t>= 2 x 1 + 2 x 16 = 34 g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115799" y="4353107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M Ag = 108 g</a:t>
            </a:r>
          </a:p>
        </p:txBody>
      </p:sp>
    </p:spTree>
    <p:extLst>
      <p:ext uri="{BB962C8B-B14F-4D97-AF65-F5344CB8AC3E}">
        <p14:creationId xmlns:p14="http://schemas.microsoft.com/office/powerpoint/2010/main" val="45497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C4686D-0157-454C-9DD0-308B51A036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7195C2-3E62-4338-A58B-96C7180668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D38657-7A94-4702-BE2F-BDE37FC12C70}">
  <ds:schemaRefs>
    <ds:schemaRef ds:uri="03c1073f-59ca-4b02-9a54-25651d767f09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54cf5622-c7f8-4ecf-a16b-d0c1e0637fa1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282</Words>
  <Application>Microsoft Office PowerPoint</Application>
  <PresentationFormat>Breedbeeld</PresentationFormat>
  <Paragraphs>40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4.3 de molaire massa</vt:lpstr>
      <vt:lpstr>Wat is een mol?</vt:lpstr>
      <vt:lpstr>Molecuulmassa  en molaire massa</vt:lpstr>
      <vt:lpstr>20</vt:lpstr>
      <vt:lpstr>20</vt:lpstr>
      <vt:lpstr>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4.3 de molaire massa</dc:title>
  <dc:creator>Kleijnen, JJC (Janny) de</dc:creator>
  <cp:lastModifiedBy>Kleijnen, JJC (Janny) de</cp:lastModifiedBy>
  <cp:revision>2</cp:revision>
  <dcterms:created xsi:type="dcterms:W3CDTF">2021-03-17T09:51:34Z</dcterms:created>
  <dcterms:modified xsi:type="dcterms:W3CDTF">2021-03-17T09:57:39Z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